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Jock_itch" TargetMode="External"/><Relationship Id="rId13" Type="http://schemas.openxmlformats.org/officeDocument/2006/relationships/hyperlink" Target="https://en.wiktionary.org/wiki/fusiform" TargetMode="External"/><Relationship Id="rId3" Type="http://schemas.openxmlformats.org/officeDocument/2006/relationships/hyperlink" Target="https://en.wikipedia.org/wiki/Fungi" TargetMode="External"/><Relationship Id="rId7" Type="http://schemas.openxmlformats.org/officeDocument/2006/relationships/hyperlink" Target="https://en.wikipedia.org/wiki/Ringworm" TargetMode="External"/><Relationship Id="rId12" Type="http://schemas.openxmlformats.org/officeDocument/2006/relationships/hyperlink" Target="https://en.wikipedia.org/wiki/Glossary_of_botanical_terms#C" TargetMode="External"/><Relationship Id="rId2" Type="http://schemas.openxmlformats.org/officeDocument/2006/relationships/hyperlink" Target="https://en.wikipedia.org/wiki/Genus" TargetMode="External"/><Relationship Id="rId1" Type="http://schemas.openxmlformats.org/officeDocument/2006/relationships/slideLayout" Target="../slideLayouts/slideLayout2.xml"/><Relationship Id="rId6" Type="http://schemas.openxmlformats.org/officeDocument/2006/relationships/hyperlink" Target="https://en.wikipedia.org/wiki/Athlete%27s_foot" TargetMode="External"/><Relationship Id="rId11" Type="http://schemas.openxmlformats.org/officeDocument/2006/relationships/hyperlink" Target="https://en.wikipedia.org/wiki/Conidia" TargetMode="External"/><Relationship Id="rId5" Type="http://schemas.openxmlformats.org/officeDocument/2006/relationships/hyperlink" Target="https://en.wikipedia.org/wiki/Tinea" TargetMode="External"/><Relationship Id="rId10" Type="http://schemas.openxmlformats.org/officeDocument/2006/relationships/hyperlink" Target="https://en.wikipedia.org/wiki/Microconidia" TargetMode="External"/><Relationship Id="rId4" Type="http://schemas.openxmlformats.org/officeDocument/2006/relationships/hyperlink" Target="https://en.wikipedia.org/wiki/Parasitic" TargetMode="External"/><Relationship Id="rId9" Type="http://schemas.openxmlformats.org/officeDocument/2006/relationships/hyperlink" Target="https://en.wikipedia.org/wiki/Mold" TargetMode="External"/><Relationship Id="rId14" Type="http://schemas.openxmlformats.org/officeDocument/2006/relationships/hyperlink" Target="https://en.wikipedia.org/wiki/Micrometr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drfungus.org/knowledge-base/tinea-corporis-tinea-cruris-tinea-pedis/" TargetMode="External"/><Relationship Id="rId2" Type="http://schemas.openxmlformats.org/officeDocument/2006/relationships/hyperlink" Target="http://drfungus.org/knowledge-base/fungal-infections-skin-skin-structures-intro/" TargetMode="External"/><Relationship Id="rId1" Type="http://schemas.openxmlformats.org/officeDocument/2006/relationships/slideLayout" Target="../slideLayouts/slideLayout2.xml"/><Relationship Id="rId6" Type="http://schemas.openxmlformats.org/officeDocument/2006/relationships/hyperlink" Target="http://drfungus.org/knowledge-base/onychomycosis/" TargetMode="External"/><Relationship Id="rId5" Type="http://schemas.openxmlformats.org/officeDocument/2006/relationships/hyperlink" Target="http://drfungus.org/knowledge-base/tinea-corporis-tinea-cruris-tinea-pedis/#TineaPedis" TargetMode="External"/><Relationship Id="rId4" Type="http://schemas.openxmlformats.org/officeDocument/2006/relationships/hyperlink" Target="http://drfungus.org/knowledge-base/tinea-corporis-tinea-cruris-tinea-pedis/#TineaCruri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5" y="13855"/>
            <a:ext cx="7772400" cy="1470025"/>
          </a:xfrm>
        </p:spPr>
        <p:txBody>
          <a:bodyPr>
            <a:normAutofit fontScale="90000"/>
          </a:bodyPr>
          <a:lstStyle/>
          <a:p>
            <a:r>
              <a:rPr lang="en-US" dirty="0" smtClean="0"/>
              <a:t/>
            </a:r>
            <a:br>
              <a:rPr lang="en-US" dirty="0" smtClean="0"/>
            </a:br>
            <a:r>
              <a:rPr lang="en-US" dirty="0"/>
              <a:t/>
            </a:r>
            <a:br>
              <a:rPr lang="en-US" dirty="0"/>
            </a:br>
            <a:r>
              <a:rPr lang="en-US" dirty="0" smtClean="0"/>
              <a:t>2-</a:t>
            </a:r>
            <a:r>
              <a:rPr lang="en-US" b="1" dirty="0" smtClean="0"/>
              <a:t> </a:t>
            </a:r>
            <a:r>
              <a:rPr lang="en-US" b="1" dirty="0"/>
              <a:t>Cutaneous </a:t>
            </a:r>
            <a:r>
              <a:rPr lang="en-US" b="1" dirty="0" smtClean="0"/>
              <a:t>mycoses</a:t>
            </a:r>
            <a:r>
              <a:rPr lang="en-US" dirty="0"/>
              <a:t> </a:t>
            </a:r>
            <a:br>
              <a:rPr lang="en-US" dirty="0"/>
            </a:br>
            <a:r>
              <a:rPr lang="en-US" b="1" dirty="0"/>
              <a:t>Cutaneous Infections</a:t>
            </a:r>
            <a:r>
              <a:rPr lang="en-US" dirty="0"/>
              <a:t/>
            </a:r>
            <a:br>
              <a:rPr lang="en-US" dirty="0"/>
            </a:br>
            <a:endParaRPr lang="en-US" dirty="0"/>
          </a:p>
        </p:txBody>
      </p:sp>
      <p:sp>
        <p:nvSpPr>
          <p:cNvPr id="3" name="Subtitle 2"/>
          <p:cNvSpPr>
            <a:spLocks noGrp="1"/>
          </p:cNvSpPr>
          <p:nvPr>
            <p:ph type="subTitle" idx="1"/>
          </p:nvPr>
        </p:nvSpPr>
        <p:spPr>
          <a:xfrm>
            <a:off x="76200" y="1676400"/>
            <a:ext cx="9067800" cy="5181600"/>
          </a:xfrm>
        </p:spPr>
        <p:txBody>
          <a:bodyPr>
            <a:normAutofit lnSpcReduction="10000"/>
          </a:bodyPr>
          <a:lstStyle/>
          <a:p>
            <a:r>
              <a:rPr lang="en-US" dirty="0">
                <a:solidFill>
                  <a:schemeClr val="tx1"/>
                </a:solidFill>
              </a:rPr>
              <a:t>About 20 species in three genera – </a:t>
            </a:r>
            <a:r>
              <a:rPr lang="en-US" i="1" dirty="0" err="1">
                <a:solidFill>
                  <a:schemeClr val="tx1"/>
                </a:solidFill>
              </a:rPr>
              <a:t>Epidermophyton</a:t>
            </a:r>
            <a:r>
              <a:rPr lang="en-US" dirty="0">
                <a:solidFill>
                  <a:schemeClr val="tx1"/>
                </a:solidFill>
              </a:rPr>
              <a:t>, </a:t>
            </a:r>
            <a:r>
              <a:rPr lang="en-US" i="1" dirty="0" err="1">
                <a:solidFill>
                  <a:schemeClr val="tx1"/>
                </a:solidFill>
              </a:rPr>
              <a:t>Microsporum</a:t>
            </a:r>
            <a:r>
              <a:rPr lang="en-US" dirty="0">
                <a:solidFill>
                  <a:schemeClr val="tx1"/>
                </a:solidFill>
              </a:rPr>
              <a:t>, </a:t>
            </a:r>
            <a:r>
              <a:rPr lang="en-US" i="1" dirty="0">
                <a:solidFill>
                  <a:schemeClr val="tx1"/>
                </a:solidFill>
              </a:rPr>
              <a:t>Trichophyton</a:t>
            </a:r>
            <a:r>
              <a:rPr lang="en-US" dirty="0">
                <a:solidFill>
                  <a:schemeClr val="tx1"/>
                </a:solidFill>
              </a:rPr>
              <a:t> – all with the ability to </a:t>
            </a:r>
            <a:r>
              <a:rPr lang="en-US" dirty="0" err="1">
                <a:solidFill>
                  <a:schemeClr val="tx1"/>
                </a:solidFill>
              </a:rPr>
              <a:t>utilise</a:t>
            </a:r>
            <a:r>
              <a:rPr lang="en-US" dirty="0">
                <a:solidFill>
                  <a:schemeClr val="tx1"/>
                </a:solidFill>
              </a:rPr>
              <a:t> keratin, grow in the non-living tissues of hair, nails, and skin, in the region above the layers where keratin is deposited. They cause a complex of diseases known clinically as tinea (ringworm) in humans and other vertebrates, and are spread in a keratin-tissue fragment containing viable fungus. Some are </a:t>
            </a:r>
            <a:r>
              <a:rPr lang="en-US" dirty="0" err="1">
                <a:solidFill>
                  <a:schemeClr val="tx1"/>
                </a:solidFill>
              </a:rPr>
              <a:t>anthropophilic</a:t>
            </a:r>
            <a:r>
              <a:rPr lang="en-US" dirty="0">
                <a:solidFill>
                  <a:schemeClr val="tx1"/>
                </a:solidFill>
              </a:rPr>
              <a:t>, largely growing on humans but occasionally other animals (e.g. </a:t>
            </a:r>
            <a:r>
              <a:rPr lang="en-US" i="1" dirty="0">
                <a:solidFill>
                  <a:schemeClr val="tx1"/>
                </a:solidFill>
              </a:rPr>
              <a:t>Trichophyton rubrum</a:t>
            </a:r>
            <a:r>
              <a:rPr lang="en-US" dirty="0">
                <a:solidFill>
                  <a:schemeClr val="tx1"/>
                </a:solidFill>
              </a:rPr>
              <a:t> and </a:t>
            </a:r>
            <a:r>
              <a:rPr lang="en-US" i="1" dirty="0">
                <a:solidFill>
                  <a:schemeClr val="tx1"/>
                </a:solidFill>
              </a:rPr>
              <a:t>Trichophyton </a:t>
            </a:r>
            <a:r>
              <a:rPr lang="en-US" i="1" dirty="0" err="1">
                <a:solidFill>
                  <a:schemeClr val="tx1"/>
                </a:solidFill>
              </a:rPr>
              <a:t>tonsurans</a:t>
            </a:r>
            <a:r>
              <a:rPr lang="en-US" dirty="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1001383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3-Subcutaneous mycoses</a:t>
            </a:r>
            <a:endParaRPr lang="en-US" dirty="0"/>
          </a:p>
        </p:txBody>
      </p:sp>
      <p:sp>
        <p:nvSpPr>
          <p:cNvPr id="3" name="Content Placeholder 2"/>
          <p:cNvSpPr>
            <a:spLocks noGrp="1"/>
          </p:cNvSpPr>
          <p:nvPr>
            <p:ph idx="1"/>
          </p:nvPr>
        </p:nvSpPr>
        <p:spPr>
          <a:xfrm>
            <a:off x="152400" y="1219200"/>
            <a:ext cx="9067800" cy="5638800"/>
          </a:xfrm>
        </p:spPr>
        <p:txBody>
          <a:bodyPr>
            <a:normAutofit fontScale="92500"/>
          </a:bodyPr>
          <a:lstStyle/>
          <a:p>
            <a:pPr marL="0" indent="0">
              <a:buNone/>
            </a:pPr>
            <a:r>
              <a:rPr lang="en-US" dirty="0"/>
              <a:t>Subcutaneous mycoses are common in tropical and subtropical regions of the world. These infections have multiple features in common, including similar epidemiology, mode of transmission, indolent chronic presentation with low potential for dissemination in immunocompetent hosts, and pyogranulomatous lesions on histopathology. Herein, we provide up-to-date epidemiologic, clinical, diagnostic, and therapeutic data for three important subcutaneous mycoses: </a:t>
            </a:r>
            <a:r>
              <a:rPr lang="en-US" dirty="0" err="1"/>
              <a:t>chromoblastomycosis</a:t>
            </a:r>
            <a:r>
              <a:rPr lang="en-US" dirty="0"/>
              <a:t>, </a:t>
            </a:r>
            <a:r>
              <a:rPr lang="en-US" dirty="0" err="1"/>
              <a:t>mycetoma</a:t>
            </a:r>
            <a:r>
              <a:rPr lang="en-US" dirty="0"/>
              <a:t>, and </a:t>
            </a:r>
            <a:r>
              <a:rPr lang="en-US" dirty="0" err="1"/>
              <a:t>sporotrichosis</a:t>
            </a:r>
            <a:r>
              <a:rPr lang="en-US" dirty="0"/>
              <a:t>. These involve the deeper layers of the skin (the dermis, subcutaneous tissue and even bone). </a:t>
            </a:r>
            <a:endParaRPr lang="en-US" dirty="0"/>
          </a:p>
        </p:txBody>
      </p:sp>
    </p:spTree>
    <p:extLst>
      <p:ext uri="{BB962C8B-B14F-4D97-AF65-F5344CB8AC3E}">
        <p14:creationId xmlns:p14="http://schemas.microsoft.com/office/powerpoint/2010/main" val="2436422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Trichophyton</a:t>
            </a:r>
            <a:r>
              <a:rPr lang="en-US" dirty="0"/>
              <a:t/>
            </a:r>
            <a:br>
              <a:rPr lang="en-US" dirty="0"/>
            </a:br>
            <a:endParaRPr lang="en-US" dirty="0"/>
          </a:p>
        </p:txBody>
      </p:sp>
      <p:sp>
        <p:nvSpPr>
          <p:cNvPr id="3" name="Content Placeholder 2"/>
          <p:cNvSpPr>
            <a:spLocks noGrp="1"/>
          </p:cNvSpPr>
          <p:nvPr>
            <p:ph idx="1"/>
          </p:nvPr>
        </p:nvSpPr>
        <p:spPr>
          <a:xfrm>
            <a:off x="0" y="914400"/>
            <a:ext cx="9123218" cy="5943600"/>
          </a:xfrm>
        </p:spPr>
        <p:txBody>
          <a:bodyPr>
            <a:normAutofit/>
          </a:bodyPr>
          <a:lstStyle/>
          <a:p>
            <a:pPr marL="0" indent="0">
              <a:buNone/>
            </a:pPr>
            <a:r>
              <a:rPr lang="en-US" dirty="0"/>
              <a:t>is a </a:t>
            </a:r>
            <a:r>
              <a:rPr lang="en-US" dirty="0">
                <a:hlinkClick r:id="rId2" tooltip="Genus"/>
              </a:rPr>
              <a:t>genus</a:t>
            </a:r>
            <a:r>
              <a:rPr lang="en-US" dirty="0"/>
              <a:t> of </a:t>
            </a:r>
            <a:r>
              <a:rPr lang="en-US" dirty="0">
                <a:hlinkClick r:id="rId3" tooltip="Fungi"/>
              </a:rPr>
              <a:t>fungi</a:t>
            </a:r>
            <a:r>
              <a:rPr lang="en-US" dirty="0"/>
              <a:t>, which includes the </a:t>
            </a:r>
            <a:r>
              <a:rPr lang="en-US" dirty="0">
                <a:hlinkClick r:id="rId4" tooltip="Parasitic"/>
              </a:rPr>
              <a:t>parasitic</a:t>
            </a:r>
            <a:r>
              <a:rPr lang="en-US" dirty="0"/>
              <a:t> varieties that cause </a:t>
            </a:r>
            <a:r>
              <a:rPr lang="en-US" dirty="0">
                <a:hlinkClick r:id="rId5" tooltip="Tinea"/>
              </a:rPr>
              <a:t>tinea</a:t>
            </a:r>
            <a:r>
              <a:rPr lang="en-US" dirty="0"/>
              <a:t>, including </a:t>
            </a:r>
            <a:r>
              <a:rPr lang="en-US" dirty="0">
                <a:hlinkClick r:id="rId6" tooltip="Athlete's foot"/>
              </a:rPr>
              <a:t>athlete's foot</a:t>
            </a:r>
            <a:r>
              <a:rPr lang="en-US" dirty="0"/>
              <a:t>, </a:t>
            </a:r>
            <a:r>
              <a:rPr lang="en-US" dirty="0">
                <a:hlinkClick r:id="rId7" tooltip="Ringworm"/>
              </a:rPr>
              <a:t>ringworm</a:t>
            </a:r>
            <a:r>
              <a:rPr lang="en-US" dirty="0"/>
              <a:t>, </a:t>
            </a:r>
            <a:r>
              <a:rPr lang="en-US" dirty="0">
                <a:hlinkClick r:id="rId8" tooltip="Jock itch"/>
              </a:rPr>
              <a:t>jock itch</a:t>
            </a:r>
            <a:r>
              <a:rPr lang="en-US" dirty="0"/>
              <a:t>, and similar infections of the nail, beard, skin and scalp. </a:t>
            </a:r>
            <a:r>
              <a:rPr lang="en-US" i="1" dirty="0"/>
              <a:t>Trichophyton</a:t>
            </a:r>
            <a:r>
              <a:rPr lang="en-US" dirty="0"/>
              <a:t> fungi are </a:t>
            </a:r>
            <a:r>
              <a:rPr lang="en-US" dirty="0">
                <a:hlinkClick r:id="rId9" tooltip="Mold"/>
              </a:rPr>
              <a:t>molds</a:t>
            </a:r>
            <a:r>
              <a:rPr lang="en-US" dirty="0"/>
              <a:t> characterized by the development of both smooth-walled macro- and </a:t>
            </a:r>
            <a:r>
              <a:rPr lang="en-US" dirty="0">
                <a:hlinkClick r:id="rId10" tooltip="Microconidia"/>
              </a:rPr>
              <a:t>microconidia</a:t>
            </a:r>
            <a:r>
              <a:rPr lang="en-US" dirty="0"/>
              <a:t>. </a:t>
            </a:r>
            <a:r>
              <a:rPr lang="en-US" dirty="0">
                <a:hlinkClick r:id="rId11" tooltip="Conidia"/>
              </a:rPr>
              <a:t>Macroconidia</a:t>
            </a:r>
            <a:r>
              <a:rPr lang="en-US" dirty="0"/>
              <a:t> are mostly borne laterally directly on the hyphae or on short pedicels, and are thin- or thick-walled, </a:t>
            </a:r>
            <a:r>
              <a:rPr lang="en-US" dirty="0" err="1">
                <a:hlinkClick r:id="rId12" tooltip="Glossary of botanical terms"/>
              </a:rPr>
              <a:t>clavate</a:t>
            </a:r>
            <a:r>
              <a:rPr lang="en-US" dirty="0"/>
              <a:t> to </a:t>
            </a:r>
            <a:r>
              <a:rPr lang="en-US" dirty="0">
                <a:hlinkClick r:id="rId13" tooltip="wikt:fusiform"/>
              </a:rPr>
              <a:t>fusiform</a:t>
            </a:r>
            <a:r>
              <a:rPr lang="en-US" dirty="0"/>
              <a:t>, and range from 4 to 8 by 8 to 50 </a:t>
            </a:r>
            <a:r>
              <a:rPr lang="en-US" dirty="0" err="1">
                <a:hlinkClick r:id="rId14" tooltip="Micrometre"/>
              </a:rPr>
              <a:t>μm</a:t>
            </a:r>
            <a:r>
              <a:rPr lang="en-US" dirty="0"/>
              <a:t> in size. Macroconidia are few or absent in many species.</a:t>
            </a:r>
            <a:endParaRPr lang="en-US" dirty="0"/>
          </a:p>
        </p:txBody>
      </p:sp>
    </p:spTree>
    <p:extLst>
      <p:ext uri="{BB962C8B-B14F-4D97-AF65-F5344CB8AC3E}">
        <p14:creationId xmlns:p14="http://schemas.microsoft.com/office/powerpoint/2010/main" val="3052914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Pathogenicity and Clinical Significance</a:t>
            </a:r>
            <a:br>
              <a:rPr lang="en-US" b="1" dirty="0"/>
            </a:br>
            <a:endParaRPr lang="en-US" dirty="0"/>
          </a:p>
        </p:txBody>
      </p:sp>
      <p:sp>
        <p:nvSpPr>
          <p:cNvPr id="3" name="Content Placeholder 2"/>
          <p:cNvSpPr>
            <a:spLocks noGrp="1"/>
          </p:cNvSpPr>
          <p:nvPr>
            <p:ph idx="1"/>
          </p:nvPr>
        </p:nvSpPr>
        <p:spPr>
          <a:xfrm>
            <a:off x="152400" y="1143000"/>
            <a:ext cx="8991600" cy="5715000"/>
          </a:xfrm>
        </p:spPr>
        <p:txBody>
          <a:bodyPr>
            <a:normAutofit fontScale="92500"/>
          </a:bodyPr>
          <a:lstStyle/>
          <a:p>
            <a:pPr marL="0" indent="0">
              <a:buNone/>
            </a:pPr>
            <a:r>
              <a:rPr lang="en-US" i="1" dirty="0"/>
              <a:t>E. </a:t>
            </a:r>
            <a:r>
              <a:rPr lang="en-US" i="1" dirty="0" err="1"/>
              <a:t>floccosum</a:t>
            </a:r>
            <a:r>
              <a:rPr lang="en-US" dirty="0"/>
              <a:t> is one of the common causes of </a:t>
            </a:r>
            <a:r>
              <a:rPr lang="en-US" dirty="0" err="1">
                <a:hlinkClick r:id="rId2"/>
              </a:rPr>
              <a:t>dermatophytosis</a:t>
            </a:r>
            <a:r>
              <a:rPr lang="en-US" dirty="0"/>
              <a:t> in otherwise healthy individuals. It infects skin (</a:t>
            </a:r>
            <a:r>
              <a:rPr lang="en-US" i="1" dirty="0">
                <a:hlinkClick r:id="rId3"/>
              </a:rPr>
              <a:t>tinea </a:t>
            </a:r>
            <a:r>
              <a:rPr lang="en-US" i="1" dirty="0" err="1">
                <a:hlinkClick r:id="rId3"/>
              </a:rPr>
              <a:t>corporis</a:t>
            </a:r>
            <a:r>
              <a:rPr lang="en-US" i="1" dirty="0"/>
              <a:t>, </a:t>
            </a:r>
            <a:r>
              <a:rPr lang="en-US" i="1" dirty="0">
                <a:hlinkClick r:id="rId4"/>
              </a:rPr>
              <a:t>tinea </a:t>
            </a:r>
            <a:r>
              <a:rPr lang="en-US" i="1" dirty="0" err="1">
                <a:hlinkClick r:id="rId4"/>
              </a:rPr>
              <a:t>cruris</a:t>
            </a:r>
            <a:r>
              <a:rPr lang="en-US" i="1" dirty="0"/>
              <a:t>, </a:t>
            </a:r>
            <a:r>
              <a:rPr lang="en-US" i="1" dirty="0">
                <a:hlinkClick r:id="rId5"/>
              </a:rPr>
              <a:t>tinea </a:t>
            </a:r>
            <a:r>
              <a:rPr lang="en-US" i="1" dirty="0" err="1">
                <a:hlinkClick r:id="rId5"/>
              </a:rPr>
              <a:t>pedis</a:t>
            </a:r>
            <a:r>
              <a:rPr lang="en-US" dirty="0"/>
              <a:t>) and nails (</a:t>
            </a:r>
            <a:r>
              <a:rPr lang="en-US" dirty="0">
                <a:hlinkClick r:id="rId6"/>
              </a:rPr>
              <a:t>onychomycosis</a:t>
            </a:r>
            <a:r>
              <a:rPr lang="en-US" dirty="0"/>
              <a:t>). The infection is restricted to the nonliving </a:t>
            </a:r>
            <a:r>
              <a:rPr lang="en-US" dirty="0" err="1"/>
              <a:t>cornified</a:t>
            </a:r>
            <a:r>
              <a:rPr lang="en-US" dirty="0"/>
              <a:t> </a:t>
            </a:r>
            <a:r>
              <a:rPr lang="ar-IQ" dirty="0"/>
              <a:t>(الطبقة المتقرنة)</a:t>
            </a:r>
            <a:r>
              <a:rPr lang="en-US" dirty="0"/>
              <a:t>layers of epidermis since the fungus lacks the ability to penetrate the viable tissues of the immunocompetent host Disseminated infections due to any of the dermatophytes are very unlikely due to the restriction of the infection to keratinized tissues. However, invasive </a:t>
            </a:r>
            <a:r>
              <a:rPr lang="en-US" i="1" dirty="0"/>
              <a:t>E. </a:t>
            </a:r>
            <a:r>
              <a:rPr lang="en-US" i="1" dirty="0" err="1"/>
              <a:t>floccosum</a:t>
            </a:r>
            <a:r>
              <a:rPr lang="en-US" dirty="0"/>
              <a:t> infection has been reported in an immunocompromised patient with </a:t>
            </a:r>
            <a:r>
              <a:rPr lang="en-US" dirty="0" err="1"/>
              <a:t>Behcet’s</a:t>
            </a:r>
            <a:r>
              <a:rPr lang="en-US" dirty="0"/>
              <a:t> syndrome</a:t>
            </a:r>
            <a:endParaRPr lang="en-US" dirty="0"/>
          </a:p>
        </p:txBody>
      </p:sp>
    </p:spTree>
    <p:extLst>
      <p:ext uri="{BB962C8B-B14F-4D97-AF65-F5344CB8AC3E}">
        <p14:creationId xmlns:p14="http://schemas.microsoft.com/office/powerpoint/2010/main" val="1312266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Important Notes</a:t>
            </a:r>
            <a:r>
              <a:rPr lang="en-US" dirty="0"/>
              <a:t/>
            </a:r>
            <a:br>
              <a:rPr lang="en-US" dirty="0"/>
            </a:br>
            <a:endParaRPr lang="en-US" dirty="0"/>
          </a:p>
        </p:txBody>
      </p:sp>
      <p:sp>
        <p:nvSpPr>
          <p:cNvPr id="3" name="Content Placeholder 2"/>
          <p:cNvSpPr>
            <a:spLocks noGrp="1"/>
          </p:cNvSpPr>
          <p:nvPr>
            <p:ph idx="1"/>
          </p:nvPr>
        </p:nvSpPr>
        <p:spPr>
          <a:xfrm>
            <a:off x="0" y="990600"/>
            <a:ext cx="9067800" cy="5486400"/>
          </a:xfrm>
        </p:spPr>
        <p:txBody>
          <a:bodyPr>
            <a:normAutofit fontScale="85000" lnSpcReduction="10000"/>
          </a:bodyPr>
          <a:lstStyle/>
          <a:p>
            <a:pPr rtl="1"/>
            <a:r>
              <a:rPr lang="ar-SA" dirty="0"/>
              <a:t> </a:t>
            </a:r>
            <a:r>
              <a:rPr lang="en-US" dirty="0"/>
              <a:t>Dermatophytes are fungi that infect skin, hair, and nails and are able to obtain nutrients from keratin, which is abundant in these tissues. </a:t>
            </a:r>
          </a:p>
          <a:p>
            <a:r>
              <a:rPr lang="en-US" dirty="0"/>
              <a:t>include </a:t>
            </a:r>
            <a:r>
              <a:rPr lang="en-US" i="1" dirty="0" err="1"/>
              <a:t>Microsporum</a:t>
            </a:r>
            <a:r>
              <a:rPr lang="en-US" i="1" dirty="0"/>
              <a:t>, </a:t>
            </a:r>
            <a:r>
              <a:rPr lang="en-US" i="1" dirty="0" err="1"/>
              <a:t>Epidermophyton</a:t>
            </a:r>
            <a:r>
              <a:rPr lang="en-US" dirty="0" err="1"/>
              <a:t>,and</a:t>
            </a:r>
            <a:r>
              <a:rPr lang="en-US" dirty="0"/>
              <a:t> </a:t>
            </a:r>
            <a:r>
              <a:rPr lang="en-US" i="1" dirty="0"/>
              <a:t>Trichophyton</a:t>
            </a:r>
            <a:r>
              <a:rPr lang="en-US" dirty="0"/>
              <a:t>. Dermatophytes usually do not invade into living tissue but rather live only on the outer layers of skin. Fungal systemic infections can be difficult to diagnose because they can bacterial infections; as a result, drugs targeting bacteria are started and the infection persists. Delayed therapy is not uncommon with these types of infections and is particularly true with </a:t>
            </a:r>
            <a:r>
              <a:rPr lang="en-US" i="1" dirty="0"/>
              <a:t>pneumonia</a:t>
            </a:r>
            <a:r>
              <a:rPr lang="en-US" dirty="0"/>
              <a:t>. Fungal systemic infections are more common in patients with a weakened immune system, including patients with acquired immunodeficiency syndrome (AIDS) and patients on immunosuppression.</a:t>
            </a:r>
            <a:endParaRPr lang="en-US" dirty="0"/>
          </a:p>
        </p:txBody>
      </p:sp>
    </p:spTree>
    <p:extLst>
      <p:ext uri="{BB962C8B-B14F-4D97-AF65-F5344CB8AC3E}">
        <p14:creationId xmlns:p14="http://schemas.microsoft.com/office/powerpoint/2010/main" val="2214047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134</Words>
  <Application>Microsoft Office PowerPoint</Application>
  <PresentationFormat>On-screen Show (4:3)</PresentationFormat>
  <Paragraphs>11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  2- Cutaneous mycoses  Cutaneous Infections </vt:lpstr>
      <vt:lpstr>3-Subcutaneous mycoses</vt:lpstr>
      <vt:lpstr>Trichophyton </vt:lpstr>
      <vt:lpstr>Pathogenicity and Clinical Significance </vt:lpstr>
      <vt:lpstr>Important Notes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2- Cutaneous mycoses  Cutaneous Infections </dc:title>
  <dc:creator>Duha</dc:creator>
  <cp:lastModifiedBy>DR.Ahmed Saker 2o1O</cp:lastModifiedBy>
  <cp:revision>2</cp:revision>
  <dcterms:created xsi:type="dcterms:W3CDTF">2006-08-16T00:00:00Z</dcterms:created>
  <dcterms:modified xsi:type="dcterms:W3CDTF">2019-09-04T07:11:59Z</dcterms:modified>
</cp:coreProperties>
</file>